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7" r:id="rId3"/>
    <p:sldId id="268" r:id="rId4"/>
    <p:sldId id="257" r:id="rId5"/>
    <p:sldId id="271" r:id="rId6"/>
    <p:sldId id="258" r:id="rId7"/>
    <p:sldId id="259" r:id="rId8"/>
    <p:sldId id="261" r:id="rId9"/>
    <p:sldId id="260" r:id="rId10"/>
    <p:sldId id="262" r:id="rId11"/>
    <p:sldId id="266" r:id="rId12"/>
    <p:sldId id="270" r:id="rId13"/>
    <p:sldId id="263" r:id="rId14"/>
    <p:sldId id="264" r:id="rId15"/>
    <p:sldId id="265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s://nycopendata.socrata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 Introduction to Urban Analytics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D. Singleton, Seth E. </a:t>
            </a:r>
            <a:r>
              <a:rPr lang="en-GB" dirty="0" err="1" smtClean="0"/>
              <a:t>Spielman</a:t>
            </a:r>
            <a:r>
              <a:rPr lang="en-GB" dirty="0" smtClean="0"/>
              <a:t>, David C.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i="1" dirty="0" smtClean="0"/>
              <a:t>Urban Analytics</a:t>
            </a:r>
            <a:r>
              <a:rPr lang="en-GB" dirty="0" smtClean="0"/>
              <a:t>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cities expand rapidly, others are shrinking </a:t>
            </a:r>
            <a:r>
              <a:rPr lang="mr-IN" dirty="0" smtClean="0"/>
              <a:t>–</a:t>
            </a:r>
            <a:r>
              <a:rPr lang="en-US" dirty="0" smtClean="0"/>
              <a:t> e.g.</a:t>
            </a:r>
            <a:endParaRPr lang="en-GB" dirty="0" smtClean="0"/>
          </a:p>
          <a:p>
            <a:pPr lvl="1"/>
            <a:r>
              <a:rPr lang="en-GB" dirty="0" smtClean="0"/>
              <a:t>Macroeconomic trends</a:t>
            </a:r>
          </a:p>
          <a:p>
            <a:pPr lvl="2"/>
            <a:r>
              <a:rPr lang="en-GB" dirty="0" smtClean="0"/>
              <a:t>Decline </a:t>
            </a:r>
            <a:r>
              <a:rPr lang="en-GB" dirty="0"/>
              <a:t>of manufacturing </a:t>
            </a:r>
            <a:endParaRPr lang="en-GB" dirty="0" smtClean="0"/>
          </a:p>
          <a:p>
            <a:pPr lvl="1"/>
            <a:r>
              <a:rPr lang="en-GB" dirty="0" smtClean="0"/>
              <a:t>Environmental </a:t>
            </a:r>
            <a:r>
              <a:rPr lang="en-GB" dirty="0"/>
              <a:t>disasters </a:t>
            </a:r>
            <a:endParaRPr lang="en-GB" dirty="0" smtClean="0"/>
          </a:p>
          <a:p>
            <a:r>
              <a:rPr lang="en-GB" dirty="0" smtClean="0"/>
              <a:t>Urban </a:t>
            </a:r>
            <a:r>
              <a:rPr lang="en-GB" dirty="0"/>
              <a:t>areas require careful management, planning and </a:t>
            </a:r>
            <a:r>
              <a:rPr lang="en-GB" dirty="0" smtClean="0"/>
              <a:t>investment to avoid the negative </a:t>
            </a:r>
            <a:r>
              <a:rPr lang="en-GB" dirty="0"/>
              <a:t>societal </a:t>
            </a:r>
            <a:r>
              <a:rPr lang="en-GB" dirty="0" smtClean="0"/>
              <a:t>impacts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502" y="1825625"/>
            <a:ext cx="337149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765028"/>
            <a:ext cx="3886200" cy="24725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9004" y="53724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i="1" dirty="0" smtClean="0"/>
              <a:t>Source</a:t>
            </a:r>
            <a:r>
              <a:rPr lang="en-GB" sz="1400" dirty="0"/>
              <a:t>: US Coast Guard photo by Petty Officer 2nd Class </a:t>
            </a:r>
            <a:r>
              <a:rPr lang="en-GB" sz="1400" dirty="0" err="1"/>
              <a:t>NyxoLyno</a:t>
            </a:r>
            <a:r>
              <a:rPr lang="en-GB" sz="1400" dirty="0"/>
              <a:t> </a:t>
            </a:r>
            <a:r>
              <a:rPr lang="en-GB" sz="1400" dirty="0" err="1"/>
              <a:t>Cangemi</a:t>
            </a:r>
            <a:r>
              <a:rPr lang="en-GB" sz="1400" dirty="0"/>
              <a:t> (Wikipedia)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86502" y="6311899"/>
            <a:ext cx="494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 smtClean="0"/>
              <a:t>Source</a:t>
            </a:r>
            <a:r>
              <a:rPr lang="en-GB" sz="1400" dirty="0" smtClean="0"/>
              <a:t>: Jeff </a:t>
            </a:r>
            <a:r>
              <a:rPr lang="en-GB" sz="1400" dirty="0"/>
              <a:t>Schmaltz, MODIS Rapid Response </a:t>
            </a:r>
            <a:r>
              <a:rPr lang="en-GB" sz="1400" dirty="0" smtClean="0"/>
              <a:t>Team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Katrina struck the Gulf Coast of the United States in August 2005 </a:t>
            </a:r>
          </a:p>
          <a:p>
            <a:r>
              <a:rPr lang="en-US" dirty="0"/>
              <a:t>C</a:t>
            </a:r>
            <a:r>
              <a:rPr lang="en-US" dirty="0" smtClean="0"/>
              <a:t>ity </a:t>
            </a:r>
            <a:r>
              <a:rPr lang="en-US" dirty="0"/>
              <a:t>of New Orleans, Louisiana </a:t>
            </a:r>
            <a:endParaRPr lang="en-US" dirty="0" smtClean="0"/>
          </a:p>
          <a:p>
            <a:pPr lvl="1"/>
            <a:r>
              <a:rPr lang="en-US" dirty="0" smtClean="0"/>
              <a:t>Levees failed</a:t>
            </a:r>
          </a:p>
          <a:p>
            <a:pPr lvl="1"/>
            <a:r>
              <a:rPr lang="en-US" dirty="0" smtClean="0"/>
              <a:t>80 </a:t>
            </a:r>
            <a:r>
              <a:rPr lang="en-US" dirty="0"/>
              <a:t>percent of the city flooded under 15 to 20 feet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(</a:t>
            </a:r>
            <a:r>
              <a:rPr lang="en-US" dirty="0"/>
              <a:t>4.5 to 6 m) of </a:t>
            </a:r>
            <a:r>
              <a:rPr lang="en-US" dirty="0" smtClean="0"/>
              <a:t>water</a:t>
            </a:r>
          </a:p>
          <a:p>
            <a:r>
              <a:rPr lang="en-US" dirty="0"/>
              <a:t>1,353 direct </a:t>
            </a:r>
            <a:r>
              <a:rPr lang="en-US" dirty="0" smtClean="0"/>
              <a:t>fatalities</a:t>
            </a:r>
          </a:p>
          <a:p>
            <a:r>
              <a:rPr lang="en-US" dirty="0" smtClean="0"/>
              <a:t>275,000 </a:t>
            </a:r>
            <a:r>
              <a:rPr lang="en-US" dirty="0"/>
              <a:t>homes damaged or </a:t>
            </a:r>
            <a:r>
              <a:rPr lang="en-US" dirty="0" smtClean="0"/>
              <a:t>destroyed</a:t>
            </a:r>
          </a:p>
          <a:p>
            <a:r>
              <a:rPr lang="en-US" dirty="0" smtClean="0"/>
              <a:t>Financial </a:t>
            </a:r>
            <a:r>
              <a:rPr lang="en-US" dirty="0"/>
              <a:t>costs in excess of $100 billion 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0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15" y="1825625"/>
            <a:ext cx="7697770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3116" y="6158010"/>
            <a:ext cx="802994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States where migrants housed within Louisiana during 2005 had moved to as of </a:t>
            </a:r>
            <a:r>
              <a:rPr lang="en-GB" sz="1400" dirty="0" smtClean="0"/>
              <a:t>2006</a:t>
            </a:r>
          </a:p>
          <a:p>
            <a:r>
              <a:rPr lang="en-GB" sz="1100" i="1" dirty="0" smtClean="0"/>
              <a:t>Source</a:t>
            </a:r>
            <a:r>
              <a:rPr lang="en-GB" sz="1100" dirty="0"/>
              <a:t>: </a:t>
            </a:r>
            <a:r>
              <a:rPr lang="en-GB" sz="1100" dirty="0" smtClean="0"/>
              <a:t>Figure – </a:t>
            </a:r>
            <a:r>
              <a:rPr lang="en-GB" sz="1100" dirty="0"/>
              <a:t>Authors own; Data – US Census Bureau, American Community Survey 2006: State to State Migration Flows </a:t>
            </a:r>
            <a:r>
              <a:rPr lang="en-GB" sz="1100" dirty="0" smtClean="0"/>
              <a:t>2004–2015</a:t>
            </a:r>
            <a:r>
              <a:rPr lang="en-GB" sz="1000" dirty="0" smtClean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5544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853" y="1690689"/>
            <a:ext cx="4372426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3464" y="6119336"/>
            <a:ext cx="7971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Population change in New Orleans between 1950 and 2014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Authors’ own; data – US Census Bureau, Population of the Largest 100 Urban Places 1940–2016 </a:t>
            </a:r>
          </a:p>
        </p:txBody>
      </p:sp>
    </p:spTree>
    <p:extLst>
      <p:ext uri="{BB962C8B-B14F-4D97-AF65-F5344CB8AC3E}">
        <p14:creationId xmlns:p14="http://schemas.microsoft.com/office/powerpoint/2010/main" val="338241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101" y="1690689"/>
            <a:ext cx="5156194" cy="3828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3411" y="5942567"/>
            <a:ext cx="75319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An early map “mashup” created in the aftermath of Hurricane Katrina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Website was developed by Jonathan Mendez and Greg Stoll and </a:t>
            </a:r>
            <a:r>
              <a:rPr lang="en-GB" sz="1400" dirty="0" smtClean="0"/>
              <a:t>an archive of the site is </a:t>
            </a:r>
            <a:r>
              <a:rPr lang="en-GB" sz="1400" dirty="0"/>
              <a:t>available online (http</a:t>
            </a:r>
            <a:r>
              <a:rPr lang="en-GB" sz="1400" dirty="0" smtClean="0"/>
              <a:t>://www.gregstoll.com/scipionus</a:t>
            </a:r>
            <a:r>
              <a:rPr lang="en-GB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1933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Data in Context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44389"/>
            <a:ext cx="7886700" cy="43138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2262" y="3114261"/>
            <a:ext cx="622852" cy="62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116432" y="3425687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 York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785114" y="3425687"/>
            <a:ext cx="331320" cy="184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1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Data in Context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85" y="1690689"/>
            <a:ext cx="6565900" cy="429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6285" y="6205882"/>
            <a:ext cx="7815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Times Square, </a:t>
            </a:r>
            <a:r>
              <a:rPr lang="en-GB" sz="1400" dirty="0" smtClean="0"/>
              <a:t>NYC: Technology </a:t>
            </a:r>
            <a:r>
              <a:rPr lang="en-GB" sz="1400" dirty="0"/>
              <a:t>is integral to how cities can be managed and studied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Photograph by </a:t>
            </a:r>
            <a:r>
              <a:rPr lang="en-GB" sz="1400" dirty="0" err="1" smtClean="0"/>
              <a:t>Aurelien</a:t>
            </a:r>
            <a:r>
              <a:rPr lang="en-GB" sz="1400" dirty="0" smtClean="0"/>
              <a:t> </a:t>
            </a:r>
            <a:r>
              <a:rPr lang="en-GB" sz="1400" dirty="0" err="1"/>
              <a:t>Guichard</a:t>
            </a:r>
            <a:r>
              <a:rPr lang="en-GB" sz="1400" dirty="0"/>
              <a:t> </a:t>
            </a:r>
            <a:r>
              <a:rPr lang="en-GB" sz="1400" dirty="0" smtClean="0"/>
              <a:t>CC BY-SA </a:t>
            </a:r>
            <a:r>
              <a:rPr lang="en-GB" sz="1400" dirty="0"/>
              <a:t>(Flickr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11964" y="4387870"/>
            <a:ext cx="3809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What data or technologies might exist </a:t>
            </a:r>
            <a:r>
              <a:rPr lang="en-US" sz="3000" dirty="0" smtClean="0">
                <a:solidFill>
                  <a:schemeClr val="bg1"/>
                </a:solidFill>
              </a:rPr>
              <a:t>in this picture?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60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Data in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GPS</a:t>
            </a:r>
          </a:p>
          <a:p>
            <a:r>
              <a:rPr lang="en-GB" dirty="0" smtClean="0"/>
              <a:t>Cell Phones</a:t>
            </a:r>
          </a:p>
          <a:p>
            <a:r>
              <a:rPr lang="en-GB" dirty="0" smtClean="0"/>
              <a:t>Cellular Networks</a:t>
            </a:r>
          </a:p>
          <a:p>
            <a:r>
              <a:rPr lang="en-GB" dirty="0" smtClean="0"/>
              <a:t>Satellite Data</a:t>
            </a:r>
          </a:p>
          <a:p>
            <a:r>
              <a:rPr lang="en-GB" dirty="0" smtClean="0"/>
              <a:t>Mobile Apps</a:t>
            </a:r>
          </a:p>
          <a:p>
            <a:r>
              <a:rPr lang="en-GB" dirty="0" smtClean="0"/>
              <a:t>Wireless Internet</a:t>
            </a:r>
          </a:p>
          <a:p>
            <a:r>
              <a:rPr lang="en-GB" dirty="0" smtClean="0"/>
              <a:t>Consumer Data Harvesting</a:t>
            </a:r>
          </a:p>
          <a:p>
            <a:r>
              <a:rPr lang="en-GB" dirty="0" smtClean="0"/>
              <a:t>Big Data Analytics</a:t>
            </a:r>
          </a:p>
          <a:p>
            <a:r>
              <a:rPr lang="en-GB" dirty="0" smtClean="0"/>
              <a:t>CCTV</a:t>
            </a:r>
          </a:p>
          <a:p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645" y="1573834"/>
            <a:ext cx="3335967" cy="4500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3645" y="6176963"/>
            <a:ext cx="3531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 smtClean="0"/>
              <a:t>LinkNYC</a:t>
            </a:r>
            <a:r>
              <a:rPr lang="en-GB" sz="1400" dirty="0" smtClean="0"/>
              <a:t> </a:t>
            </a:r>
            <a:r>
              <a:rPr lang="en-GB" sz="1400" dirty="0"/>
              <a:t>Station – </a:t>
            </a:r>
            <a:r>
              <a:rPr lang="en-GB" sz="1400" dirty="0" err="1" smtClean="0"/>
              <a:t>Reimagination</a:t>
            </a:r>
            <a:r>
              <a:rPr lang="en-GB" sz="1400" dirty="0" smtClean="0"/>
              <a:t> </a:t>
            </a:r>
            <a:r>
              <a:rPr lang="en-GB" sz="1400" dirty="0"/>
              <a:t>of the telephone </a:t>
            </a:r>
            <a:r>
              <a:rPr lang="en-GB" sz="1400" dirty="0" smtClean="0"/>
              <a:t>booth; </a:t>
            </a:r>
            <a:r>
              <a:rPr lang="en-GB" sz="1400" i="1" dirty="0" smtClean="0"/>
              <a:t>Source</a:t>
            </a:r>
            <a:r>
              <a:rPr lang="en-GB" sz="1400" dirty="0"/>
              <a:t>: Seth </a:t>
            </a:r>
            <a:r>
              <a:rPr lang="en-GB" sz="1400" dirty="0" err="1"/>
              <a:t>Spielman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262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</a:t>
            </a:r>
            <a:r>
              <a:rPr lang="en-GB" b="1" dirty="0" smtClean="0"/>
              <a:t>Big Data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690689"/>
            <a:ext cx="7848600" cy="425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77775" y="6067047"/>
            <a:ext cx="3579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 smtClean="0"/>
              <a:t>Adapted from Kitchin </a:t>
            </a:r>
            <a:r>
              <a:rPr lang="is-IS" dirty="0"/>
              <a:t>(2014: 68) </a:t>
            </a:r>
          </a:p>
        </p:txBody>
      </p:sp>
    </p:spTree>
    <p:extLst>
      <p:ext uri="{BB962C8B-B14F-4D97-AF65-F5344CB8AC3E}">
        <p14:creationId xmlns:p14="http://schemas.microsoft.com/office/powerpoint/2010/main" val="104144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Lectures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45721" y="6247823"/>
            <a:ext cx="753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Course Materials : https</a:t>
            </a:r>
            <a:r>
              <a:rPr lang="en-GB" dirty="0"/>
              <a:t>://github.com/alexsingleton/urban_analytics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7" y="1316373"/>
            <a:ext cx="6238461" cy="48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</a:t>
            </a:r>
            <a:r>
              <a:rPr lang="en-GB" b="1" dirty="0" smtClean="0"/>
              <a:t>Open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licensing of data by cities enables use of municipal data without financial </a:t>
            </a:r>
            <a:r>
              <a:rPr lang="en-US" dirty="0" smtClean="0"/>
              <a:t>cost</a:t>
            </a:r>
          </a:p>
          <a:p>
            <a:r>
              <a:rPr lang="en-US" dirty="0"/>
              <a:t>E</a:t>
            </a:r>
            <a:r>
              <a:rPr lang="en-US" dirty="0" smtClean="0"/>
              <a:t>mergence </a:t>
            </a:r>
            <a:r>
              <a:rPr lang="en-US" dirty="0"/>
              <a:t>of central repositories that consolidate data </a:t>
            </a:r>
            <a:endParaRPr lang="en-US" dirty="0" smtClean="0"/>
          </a:p>
          <a:p>
            <a:pPr lvl="1"/>
            <a:r>
              <a:rPr lang="en-US" dirty="0" smtClean="0"/>
              <a:t>Facilitate </a:t>
            </a:r>
            <a:r>
              <a:rPr lang="en-US" dirty="0"/>
              <a:t>discovery and download of </a:t>
            </a:r>
            <a:r>
              <a:rPr lang="en-US" dirty="0" smtClean="0"/>
              <a:t>assets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all cities are able to offer such resources </a:t>
            </a:r>
            <a:endParaRPr lang="en-US" dirty="0" smtClean="0"/>
          </a:p>
          <a:p>
            <a:r>
              <a:rPr lang="en-US" dirty="0" smtClean="0"/>
              <a:t>The arguments </a:t>
            </a:r>
            <a:r>
              <a:rPr lang="en-US" dirty="0"/>
              <a:t>for making data open have both an </a:t>
            </a:r>
            <a:r>
              <a:rPr lang="en-US" i="1" dirty="0"/>
              <a:t>ethical</a:t>
            </a:r>
            <a:r>
              <a:rPr lang="en-US" dirty="0"/>
              <a:t> and a </a:t>
            </a:r>
            <a:r>
              <a:rPr lang="en-US" i="1" dirty="0"/>
              <a:t>pragmatic</a:t>
            </a:r>
            <a:r>
              <a:rPr lang="en-US" dirty="0"/>
              <a:t> dimension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962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</a:t>
            </a:r>
            <a:r>
              <a:rPr lang="en-GB" b="1" dirty="0"/>
              <a:t>Open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280" y="1544915"/>
            <a:ext cx="5941172" cy="4037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3246" y="5746545"/>
            <a:ext cx="82641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NYC </a:t>
            </a:r>
            <a:r>
              <a:rPr lang="en-GB" sz="1400" dirty="0" err="1" smtClean="0"/>
              <a:t>Opendata</a:t>
            </a:r>
            <a:r>
              <a:rPr lang="en-GB" sz="1400" dirty="0"/>
              <a:t>. Many cities across the world now have </a:t>
            </a:r>
            <a:r>
              <a:rPr lang="en-GB" sz="1400" dirty="0" err="1"/>
              <a:t>datastores</a:t>
            </a:r>
            <a:r>
              <a:rPr lang="en-GB" sz="1400" dirty="0"/>
              <a:t> that provide access to Open Data related to multiple attributes about cities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</a:t>
            </a:r>
            <a:r>
              <a:rPr lang="en-GB" sz="1400" dirty="0">
                <a:hlinkClick r:id="rId3"/>
              </a:rPr>
              <a:t>https://nycopendata.socrata.com</a:t>
            </a:r>
            <a:r>
              <a:rPr lang="en-GB" sz="1400" dirty="0" smtClean="0">
                <a:hlinkClick r:id="rId3"/>
              </a:rPr>
              <a:t>/</a:t>
            </a:r>
            <a:r>
              <a:rPr lang="en-GB" sz="1400" dirty="0" smtClean="0"/>
              <a:t>. Reprinted with 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788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Urban data enable</a:t>
            </a:r>
            <a:r>
              <a:rPr lang="en-GB" b="1" dirty="0" smtClean="0"/>
              <a:t> Urban Analytics</a:t>
            </a:r>
          </a:p>
          <a:p>
            <a:pPr lvl="1"/>
            <a:r>
              <a:rPr lang="en-GB" dirty="0" smtClean="0"/>
              <a:t>New </a:t>
            </a:r>
            <a:r>
              <a:rPr lang="en-GB" dirty="0"/>
              <a:t>forms of data </a:t>
            </a:r>
            <a:endParaRPr lang="en-GB" dirty="0" smtClean="0"/>
          </a:p>
          <a:p>
            <a:pPr lvl="1"/>
            <a:r>
              <a:rPr lang="en-GB" dirty="0" smtClean="0"/>
              <a:t>Computational </a:t>
            </a:r>
            <a:r>
              <a:rPr lang="en-GB" dirty="0"/>
              <a:t>approaches </a:t>
            </a:r>
            <a:endParaRPr lang="en-GB" dirty="0" smtClean="0"/>
          </a:p>
          <a:p>
            <a:pPr lvl="1"/>
            <a:r>
              <a:rPr lang="en-GB" dirty="0"/>
              <a:t>G</a:t>
            </a:r>
            <a:r>
              <a:rPr lang="en-GB" dirty="0" smtClean="0"/>
              <a:t>ain </a:t>
            </a:r>
            <a:r>
              <a:rPr lang="en-GB" dirty="0"/>
              <a:t>insight into </a:t>
            </a:r>
            <a:r>
              <a:rPr lang="en-GB" b="1" dirty="0"/>
              <a:t>urban </a:t>
            </a:r>
            <a:r>
              <a:rPr lang="en-GB" b="1" dirty="0" smtClean="0"/>
              <a:t>processes</a:t>
            </a:r>
          </a:p>
          <a:p>
            <a:pPr lvl="1"/>
            <a:r>
              <a:rPr lang="en-GB" dirty="0" smtClean="0"/>
              <a:t>Ask </a:t>
            </a:r>
            <a:r>
              <a:rPr lang="en-GB" dirty="0"/>
              <a:t>new and often complex </a:t>
            </a:r>
            <a:r>
              <a:rPr lang="en-GB" dirty="0" smtClean="0"/>
              <a:t>questions</a:t>
            </a:r>
          </a:p>
          <a:p>
            <a:r>
              <a:rPr lang="en-GB" dirty="0"/>
              <a:t>Data in itself does not offer </a:t>
            </a:r>
            <a:r>
              <a:rPr lang="en-GB" dirty="0" smtClean="0"/>
              <a:t>insight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ethods </a:t>
            </a:r>
            <a:r>
              <a:rPr lang="en-GB" dirty="0"/>
              <a:t>are required to both generate and communicate findings. </a:t>
            </a:r>
            <a:endParaRPr lang="en-GB" dirty="0" smtClean="0"/>
          </a:p>
          <a:p>
            <a:r>
              <a:rPr lang="en-GB" dirty="0" smtClean="0"/>
              <a:t>Urban </a:t>
            </a:r>
            <a:r>
              <a:rPr lang="en-GB" dirty="0"/>
              <a:t>analytics provides the </a:t>
            </a:r>
            <a:r>
              <a:rPr lang="en-GB" b="1" dirty="0"/>
              <a:t>tools, technologies, and processes </a:t>
            </a:r>
            <a:r>
              <a:rPr lang="en-GB" dirty="0"/>
              <a:t>for the pursuit of this </a:t>
            </a:r>
            <a:r>
              <a:rPr lang="en-GB" b="1" dirty="0"/>
              <a:t>new data-intensive science of cities</a:t>
            </a:r>
            <a:r>
              <a:rPr lang="en-GB" dirty="0"/>
              <a:t>. </a:t>
            </a:r>
          </a:p>
          <a:p>
            <a:pPr lvl="1"/>
            <a:endParaRPr lang="en-GB" b="1" u="sng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2116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Labs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191" y="1363587"/>
            <a:ext cx="6811617" cy="49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Introduce the textbook, structure and integration of learning materials.</a:t>
            </a:r>
          </a:p>
          <a:p>
            <a:r>
              <a:rPr lang="en-US" dirty="0" smtClean="0"/>
              <a:t>Provide an overview of </a:t>
            </a:r>
            <a:r>
              <a:rPr lang="en-US" i="1" dirty="0" smtClean="0"/>
              <a:t>Urban Analytics.</a:t>
            </a:r>
          </a:p>
          <a:p>
            <a:r>
              <a:rPr lang="en-US" dirty="0" smtClean="0"/>
              <a:t>The </a:t>
            </a:r>
            <a:r>
              <a:rPr lang="en-US" dirty="0"/>
              <a:t>majority of future population growth will be concentrated in urban areas. </a:t>
            </a:r>
          </a:p>
          <a:p>
            <a:r>
              <a:rPr lang="en-US" dirty="0"/>
              <a:t>The planning and management of population change creates a range of </a:t>
            </a:r>
            <a:r>
              <a:rPr lang="en-US" dirty="0" smtClean="0"/>
              <a:t>challenges </a:t>
            </a:r>
            <a:r>
              <a:rPr lang="en-US" dirty="0"/>
              <a:t>for cities</a:t>
            </a:r>
            <a:r>
              <a:rPr lang="en-US" dirty="0" smtClean="0"/>
              <a:t>.</a:t>
            </a:r>
          </a:p>
          <a:p>
            <a:r>
              <a:rPr lang="en-US" dirty="0"/>
              <a:t>New forms of technology are increasingly embedded into city systems and are providing a wealth of new data. </a:t>
            </a:r>
          </a:p>
          <a:p>
            <a:r>
              <a:rPr lang="en-US" dirty="0"/>
              <a:t>Urban analytics represents a methodological toolkit for studying and managing data-rich cities. </a:t>
            </a:r>
          </a:p>
        </p:txBody>
      </p:sp>
    </p:spTree>
    <p:extLst>
      <p:ext uri="{BB962C8B-B14F-4D97-AF65-F5344CB8AC3E}">
        <p14:creationId xmlns:p14="http://schemas.microsoft.com/office/powerpoint/2010/main" val="158799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Analytics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The multi-disciplinary </a:t>
            </a:r>
            <a:r>
              <a:rPr lang="en-US" b="1" i="1" dirty="0"/>
              <a:t>area of research concerned with using new and emerging forms of data, alongside computational and statistical </a:t>
            </a:r>
            <a:r>
              <a:rPr lang="en-US" b="1" i="1" dirty="0" smtClean="0"/>
              <a:t>techniques</a:t>
            </a:r>
            <a:r>
              <a:rPr lang="en-US" b="1" i="1" dirty="0"/>
              <a:t>, to study cities</a:t>
            </a:r>
            <a:r>
              <a:rPr lang="en-US" b="1" i="1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use of data and statistics in the study of cities is nothing </a:t>
            </a:r>
            <a:r>
              <a:rPr lang="en-US" dirty="0" smtClean="0"/>
              <a:t>new; but what </a:t>
            </a:r>
            <a:r>
              <a:rPr lang="en-US" dirty="0"/>
              <a:t>is new is the quantity and variety of data available about </a:t>
            </a:r>
            <a:r>
              <a:rPr lang="en-US" dirty="0" smtClean="0"/>
              <a:t>cities.</a:t>
            </a:r>
          </a:p>
          <a:p>
            <a:r>
              <a:rPr lang="en-US" b="1" dirty="0"/>
              <a:t>What can, or should, one do with all of this 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Settlements and </a:t>
            </a:r>
            <a:r>
              <a:rPr lang="en-US" dirty="0" smtClean="0"/>
              <a:t>Urbanization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United </a:t>
            </a:r>
            <a:r>
              <a:rPr lang="en-US" dirty="0"/>
              <a:t>Nations (UN) </a:t>
            </a:r>
            <a:r>
              <a:rPr lang="en-US" dirty="0" smtClean="0"/>
              <a:t>estimate </a:t>
            </a:r>
            <a:r>
              <a:rPr lang="en-US" dirty="0"/>
              <a:t>that </a:t>
            </a:r>
            <a:r>
              <a:rPr lang="en-US" dirty="0" smtClean="0"/>
              <a:t>the global </a:t>
            </a:r>
            <a:r>
              <a:rPr lang="en-US" dirty="0"/>
              <a:t>population reached 7.3 billion </a:t>
            </a:r>
            <a:r>
              <a:rPr lang="en-US" dirty="0" smtClean="0"/>
              <a:t>people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will have grown to 9.7 billion by 2050 (United Nations 2015) </a:t>
            </a:r>
            <a:endParaRPr lang="en-US" dirty="0" smtClean="0"/>
          </a:p>
          <a:p>
            <a:r>
              <a:rPr lang="en-US" dirty="0" smtClean="0"/>
              <a:t>Fundamentally changes </a:t>
            </a:r>
            <a:r>
              <a:rPr lang="en-US" dirty="0"/>
              <a:t>how we (as a species) interact with one another and our natural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 range of challenges for the planning and management of urban areas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3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Urbanization at night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85562"/>
            <a:ext cx="7886700" cy="36314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5170" y="5817026"/>
            <a:ext cx="74801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 smtClean="0"/>
              <a:t>: Data courtesy Marc </a:t>
            </a:r>
            <a:r>
              <a:rPr lang="en-GB" sz="1400" dirty="0" err="1"/>
              <a:t>I</a:t>
            </a:r>
            <a:r>
              <a:rPr lang="en-GB" sz="1400" dirty="0" err="1" smtClean="0"/>
              <a:t>mhoff</a:t>
            </a:r>
            <a:r>
              <a:rPr lang="en-GB" sz="1400" dirty="0" smtClean="0"/>
              <a:t> of NASA GSF</a:t>
            </a:r>
            <a:r>
              <a:rPr lang="en-GB" sz="1400" dirty="0"/>
              <a:t>C</a:t>
            </a:r>
            <a:r>
              <a:rPr lang="en-GB" sz="1400" dirty="0" smtClean="0"/>
              <a:t> and </a:t>
            </a:r>
            <a:r>
              <a:rPr lang="en-GB" sz="1400" dirty="0"/>
              <a:t>C</a:t>
            </a:r>
            <a:r>
              <a:rPr lang="en-GB" sz="1400" dirty="0" smtClean="0"/>
              <a:t>hristopher </a:t>
            </a:r>
            <a:r>
              <a:rPr lang="en-GB" sz="1400" dirty="0" err="1" smtClean="0"/>
              <a:t>Elvidge</a:t>
            </a:r>
            <a:r>
              <a:rPr lang="en-GB" sz="1400" dirty="0" smtClean="0"/>
              <a:t> of NOAA NGDC. </a:t>
            </a:r>
          </a:p>
          <a:p>
            <a:r>
              <a:rPr lang="en-GB" sz="1400" dirty="0" smtClean="0"/>
              <a:t>Image by Craig Mayhew and Robert </a:t>
            </a:r>
            <a:r>
              <a:rPr lang="en-GB" sz="1400" dirty="0" err="1" smtClean="0"/>
              <a:t>Simmon</a:t>
            </a:r>
            <a:r>
              <a:rPr lang="en-GB" sz="1400" dirty="0" smtClean="0"/>
              <a:t>, NASA GSFC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23382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technologies </a:t>
            </a:r>
            <a:r>
              <a:rPr lang="en-US" dirty="0" smtClean="0"/>
              <a:t>connect </a:t>
            </a:r>
            <a:r>
              <a:rPr lang="en-US" dirty="0"/>
              <a:t>cities in a global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Also enable new ways </a:t>
            </a:r>
            <a:r>
              <a:rPr lang="en-US" dirty="0"/>
              <a:t>of </a:t>
            </a:r>
            <a:r>
              <a:rPr lang="en-US" dirty="0" smtClean="0"/>
              <a:t>managing </a:t>
            </a:r>
            <a:r>
              <a:rPr lang="en-US" dirty="0"/>
              <a:t>cities </a:t>
            </a:r>
            <a:endParaRPr lang="en-US" dirty="0" smtClean="0"/>
          </a:p>
          <a:p>
            <a:pPr lvl="1"/>
            <a:r>
              <a:rPr lang="en-US" dirty="0" smtClean="0"/>
              <a:t>Advances </a:t>
            </a:r>
            <a:r>
              <a:rPr lang="en-US" dirty="0"/>
              <a:t>in </a:t>
            </a:r>
            <a:r>
              <a:rPr lang="en-US" dirty="0" smtClean="0"/>
              <a:t>instruments </a:t>
            </a:r>
            <a:r>
              <a:rPr lang="en-US" dirty="0"/>
              <a:t>that can monitor </a:t>
            </a:r>
            <a:r>
              <a:rPr lang="en-US" dirty="0" smtClean="0"/>
              <a:t>activities </a:t>
            </a:r>
            <a:r>
              <a:rPr lang="en-US" dirty="0"/>
              <a:t>within or attributes of </a:t>
            </a:r>
            <a:r>
              <a:rPr lang="en-US" dirty="0" smtClean="0"/>
              <a:t>urban environments 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99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ities </a:t>
            </a:r>
            <a:r>
              <a:rPr lang="en-US" dirty="0"/>
              <a:t>are dynamic systems that evolve from the bottom up and over time </a:t>
            </a:r>
            <a:endParaRPr lang="en-US" dirty="0" smtClean="0"/>
          </a:p>
          <a:p>
            <a:pPr lvl="1"/>
            <a:r>
              <a:rPr lang="en-US" dirty="0" smtClean="0"/>
              <a:t>By 2050, 37 </a:t>
            </a:r>
            <a:r>
              <a:rPr lang="en-US" dirty="0"/>
              <a:t>percent of new projected urban population growth will be attributable to just three countries in Africa and Asia, namely, China, India, and Nigeria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59" y="3735505"/>
            <a:ext cx="7753591" cy="25755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8521" y="6405466"/>
            <a:ext cx="7970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Note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: Population is in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thousands;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Source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: United Nations, World Urbanization Prospects, 2015 </a:t>
            </a:r>
          </a:p>
        </p:txBody>
      </p:sp>
    </p:spTree>
    <p:extLst>
      <p:ext uri="{BB962C8B-B14F-4D97-AF65-F5344CB8AC3E}">
        <p14:creationId xmlns:p14="http://schemas.microsoft.com/office/powerpoint/2010/main" val="801557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868</Words>
  <Application>Microsoft Macintosh PowerPoint</Application>
  <PresentationFormat>On-screen Show (4:3)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An Introduction to Urban Analytics</vt:lpstr>
      <vt:lpstr>Introduction: Lectures</vt:lpstr>
      <vt:lpstr>Introduction: Labs</vt:lpstr>
      <vt:lpstr>Learning Objectives</vt:lpstr>
      <vt:lpstr>Urban Analytics</vt:lpstr>
      <vt:lpstr>Human Settlements and Urbanization</vt:lpstr>
      <vt:lpstr>Urbanization at night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Urban Data in Context</vt:lpstr>
      <vt:lpstr>Urban Data in Context</vt:lpstr>
      <vt:lpstr>Urban Data in Context</vt:lpstr>
      <vt:lpstr>Urban Big Data</vt:lpstr>
      <vt:lpstr>Urban Open Data</vt:lpstr>
      <vt:lpstr>Urban Open Data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60</cp:revision>
  <dcterms:created xsi:type="dcterms:W3CDTF">2017-09-18T06:06:42Z</dcterms:created>
  <dcterms:modified xsi:type="dcterms:W3CDTF">2017-11-07T20:55:27Z</dcterms:modified>
</cp:coreProperties>
</file>